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0" r:id="rId4"/>
    <p:sldId id="282" r:id="rId5"/>
    <p:sldId id="283" r:id="rId6"/>
    <p:sldId id="285" r:id="rId7"/>
    <p:sldId id="286" r:id="rId8"/>
    <p:sldId id="26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287" r:id="rId18"/>
    <p:sldId id="289" r:id="rId19"/>
    <p:sldId id="288" r:id="rId20"/>
    <p:sldId id="301" r:id="rId21"/>
    <p:sldId id="302" r:id="rId22"/>
    <p:sldId id="303" r:id="rId23"/>
    <p:sldId id="263" r:id="rId24"/>
    <p:sldId id="264" r:id="rId25"/>
    <p:sldId id="265" r:id="rId26"/>
    <p:sldId id="266" r:id="rId27"/>
    <p:sldId id="275" r:id="rId28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9" autoAdjust="0"/>
    <p:restoredTop sz="93487" autoAdjust="0"/>
  </p:normalViewPr>
  <p:slideViewPr>
    <p:cSldViewPr snapToGrid="0">
      <p:cViewPr varScale="1">
        <p:scale>
          <a:sx n="71" d="100"/>
          <a:sy n="71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153DC-6E0E-42AD-897F-0879B1CC8ADD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6F129-13C3-4AEB-A534-C757CC8A27C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49879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6F129-13C3-4AEB-A534-C757CC8A27C2}" type="slidenum">
              <a:rPr lang="aa-ET" smtClean="0"/>
              <a:t>11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2761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3436F-7B7C-4579-88CD-09C674A44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85DBA0-4390-4233-8376-E1172EF5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A1DA8C-A538-491D-B9DA-39DC2D1C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1AEF4F-0983-452A-B6A0-BA47CE515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3653D-CD51-4706-B3D9-9A49381F1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75650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8F5A31-085B-4535-85E8-B167D5D8A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2EA389-6A4B-4D0E-8253-DF46C3406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CCDDA-3014-488E-9ADD-E478095C1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319F7B-E86D-4F27-A4D3-4903A33CD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CEB5FC-F39F-4D99-B25F-FB92BAEE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96583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FE8642C-B6D4-4380-8ABF-28FC102DF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48EAFA-F0F1-426C-A755-BA9AD816E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C0EFCA-AC9C-4DA6-BAB0-E58B5A30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1477E8-AA80-492A-8247-DEEA41685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B44FDB-A668-48CF-B488-5F5EA698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83466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9F0E1-DC8D-43CE-A708-8997A36D9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C10E75-A1B7-4331-887D-8356046A5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E49726-318E-42FF-8F4B-5B9E924D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D9DD54-CDD8-47D6-9872-5DC48103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27A3EB-C076-4BF6-A651-A8E84B94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2437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560CE2-0E5C-483B-A843-3A4D66EF2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56F9C7-06AE-40B6-905E-5D3CE277E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5EFAD2-F0CB-4F04-97BB-49C0EA98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E9BF1C-6D07-4F63-8FD2-A8E9E567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8628F3-7856-4E6D-940C-2A78032F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876615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25404-95EE-41E9-8592-06A4B5B1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C5154-3345-462C-9A34-1682DA9EF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C35D7D-B2DF-4BFF-96FD-92F135C0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059FF9-02A0-4EF9-AF75-0CE1E2A81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25C55A-371F-462E-BD8B-67401569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4BEFEE-6084-45A1-B036-CD886791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5592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FB2FD4-507B-4BC7-A96D-9AEA1634A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2316D6-81EA-434C-B71C-061A3B7FB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813653-10C2-42DF-9227-DCCD75FDF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0C3E487-2CE7-4ED5-A2F5-C7FDDB0E5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5C609C9-7BDE-495C-BE29-EB48A6686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FC68572-2CE1-4C78-974F-E3642341C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E5F8A2-D1E7-4C22-88BF-DD25D6157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C586042-6797-4C8A-ABA2-2A6A811A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8694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6A01DB-1D44-482B-A9C8-4C3ADDA06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99174AB-2832-4662-9DCE-BDDB73E1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B4CBC3-E16F-428C-A8CE-EC5AD8A5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6F2959-5922-49AE-A8B8-01E2B6C9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853045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D6BB0F-BAE0-4123-BAC2-D680704E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11BABA-2177-403E-8249-012A051D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60947A-8C5E-4E7D-85FA-6550F8091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6446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FB308-1C2F-4453-9E5B-83D91CB38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71DF64-DEEE-4176-AB45-2C0353EC2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D71945-7CE2-4BD1-A902-713F98D58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D73B0E-C730-4E79-9BC2-135837FB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8BB10E-B90D-4D57-A780-A7AB8F529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47A8B8-7D48-426E-A10B-FFFE8A8B1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92375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D20DF-C183-49D0-8C10-E6CF756FF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FD1C8A0-B229-4925-8964-33B73414C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E988A7-B273-406B-A415-94C5EF3E6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2CA948-5152-4DE8-9B77-85903DC64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F6C233-7947-47AC-9182-5FFD745FF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6FDEF9-9B15-48D7-A7E6-B5482731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90075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136A3D-2C0C-4539-AC67-05A1E13EA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DC3E88-B727-4014-9311-AEA45A0D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0AE561-4674-40DC-8E4A-A97C307CD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5D2A9-1158-49C3-A755-757AAD794397}" type="datetimeFigureOut">
              <a:rPr lang="aa-ET" smtClean="0"/>
              <a:t>27/09/2020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69AD13-14F3-49E6-B208-0FCD06F9D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1A33EB-562F-4133-85FC-247E985CE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75BEE-1207-406E-B2B6-5D8BCD58A24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80670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44.jpe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g"/><Relationship Id="rId7" Type="http://schemas.openxmlformats.org/officeDocument/2006/relationships/image" Target="../media/image82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Relationship Id="rId9" Type="http://schemas.openxmlformats.org/officeDocument/2006/relationships/image" Target="../media/image8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warast@abuad.edu.ng" TargetMode="External"/><Relationship Id="rId2" Type="http://schemas.openxmlformats.org/officeDocument/2006/relationships/hyperlink" Target="mailto:docwarati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2.scopus.com/redirect.uri?url=http://www.orcid.org/0000-0001-6455-7375&amp;authorId=25823403500&amp;origin=AuthorProfile&amp;orcId=0000-0001-6455-7375&amp;category=orcidLink" TargetMode="External"/><Relationship Id="rId5" Type="http://schemas.openxmlformats.org/officeDocument/2006/relationships/hyperlink" Target="https://www.researchgate.net/profile/Samuel_Wara_Tita" TargetMode="External"/><Relationship Id="rId4" Type="http://schemas.openxmlformats.org/officeDocument/2006/relationships/hyperlink" Target="http://www.linkedin.com/in/samuel-wara-7a99a048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onlinenigeria.com/news3/news/generals/17011-girl-spotted-using-atm-light-for-assignment-gets-fcmb-scholarship.html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ida.no/resources/7497" TargetMode="External"/><Relationship Id="rId2" Type="http://schemas.openxmlformats.org/officeDocument/2006/relationships/hyperlink" Target="http://www.vanguardngr.com/2013/12/98-000-women-die-annually-smokes-inhaled-cooking-firewood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forall.org/news/lack-of-clean-cooking-access-the-other-public-health-crisis-we-cannot-ignore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iea.org/reports/sdg7-data-and-projections/access-to-clean-cooki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A97DB5-1006-4902-B689-E1E017B47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3429000"/>
          </a:xfrm>
        </p:spPr>
        <p:txBody>
          <a:bodyPr>
            <a:norm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ill Sans M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ill Sans M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DEVELOPMENT AND </a:t>
            </a:r>
            <a:r>
              <a:rPr lang="en-US" sz="2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DEPLOYMENT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CLEAN ENERGY TECHNOLOGIES – CASE STUDIES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6257B7-1C47-4EDF-909B-503B11FB5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098801"/>
            <a:ext cx="12191999" cy="375919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82296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By</a:t>
            </a:r>
          </a:p>
          <a:p>
            <a:pPr marL="82296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SAMUEL  WARA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82296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7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82296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@ </a:t>
            </a:r>
          </a:p>
          <a:p>
            <a:pPr marL="82296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82296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82296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AI4CE WORKSHOP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82296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82296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82296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SEPTEMBER </a:t>
            </a:r>
            <a:r>
              <a:rPr lang="en-US" sz="2000" b="1" dirty="0" smtClean="0">
                <a:solidFill>
                  <a:prstClr val="black"/>
                </a:solidFill>
                <a:latin typeface="Gill Sans MT"/>
              </a:rPr>
              <a:t>28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2020</a:t>
            </a:r>
          </a:p>
          <a:p>
            <a:pPr marL="82296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E5EE58-C13A-426F-B510-9A6727D14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9935"/>
            <a:ext cx="1714500" cy="1888064"/>
          </a:xfrm>
          <a:prstGeom prst="rect">
            <a:avLst/>
          </a:prstGeom>
        </p:spPr>
      </p:pic>
      <p:pic>
        <p:nvPicPr>
          <p:cNvPr id="8" name="Picture 2" descr="https://ai4ce.com.ng/logo_ai4c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459" y="188259"/>
            <a:ext cx="1869142" cy="176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8D8E5F-67DC-4F01-AB4E-A429DDD2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DEPLOYMENT &amp; USE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aa-E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9F1D7E-43C0-4DCC-BA11-9306B3EF0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0677" y="879228"/>
            <a:ext cx="12192000" cy="5032375"/>
          </a:xfrm>
        </p:spPr>
        <p:txBody>
          <a:bodyPr/>
          <a:lstStyle/>
          <a:p>
            <a:pPr algn="ctr" fontAlgn="base"/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A Vision </a:t>
            </a:r>
            <a:r>
              <a:rPr lang="en-US" b="0" i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in</a:t>
            </a:r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 Motion!</a:t>
            </a:r>
          </a:p>
          <a:p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80EB37-7B45-437C-9A34-E6C4DD396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10564" y="-98632"/>
            <a:ext cx="2570872" cy="4093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D39111-9A39-4CFD-B330-2A0AE7CA2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846636" cy="3233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967D76-4098-41B9-A8F0-21CDB05DF2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877" y="0"/>
            <a:ext cx="3846637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161A35-BFF4-4BC5-BB0A-BBE4208D72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18103"/>
            <a:ext cx="3846636" cy="3428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D864E14-536F-41C8-98C9-F5FF174E3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50" y="3450101"/>
            <a:ext cx="4093699" cy="34078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64C06AD-1165-41A5-B03F-350C7145D1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15" y="3645449"/>
            <a:ext cx="4434385" cy="32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70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8D8E5F-67DC-4F01-AB4E-A429DDD2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DEVELOPMENT, DEPLOYMENT &amp; USE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aa-E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9F1D7E-43C0-4DCC-BA11-9306B3EF0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/>
          <a:lstStyle/>
          <a:p>
            <a:pPr algn="ctr" fontAlgn="base"/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A Vision </a:t>
            </a:r>
            <a:r>
              <a:rPr lang="en-US" b="0" i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in</a:t>
            </a:r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 Motion!</a:t>
            </a:r>
          </a:p>
          <a:p>
            <a:endParaRPr lang="aa-E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20A069-8588-4959-9845-1FE4792C3C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26667"/>
          <a:stretch/>
        </p:blipFill>
        <p:spPr>
          <a:xfrm>
            <a:off x="0" y="989011"/>
            <a:ext cx="3217333" cy="2439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5C916F-ED7B-42B4-BAE2-2EBA365D4F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0" b="9136"/>
          <a:stretch/>
        </p:blipFill>
        <p:spPr>
          <a:xfrm>
            <a:off x="4167187" y="962023"/>
            <a:ext cx="3217333" cy="2439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FCA425-0CF6-498C-B3D4-ED6F72213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4" y="989011"/>
            <a:ext cx="3217333" cy="2439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DE14DD1-D6DE-4829-927F-06A2F6F44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62"/>
            <a:ext cx="3217333" cy="2928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04A033F-A824-486E-B807-CA64030A6B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20278"/>
          <a:stretch/>
        </p:blipFill>
        <p:spPr>
          <a:xfrm>
            <a:off x="4167187" y="3902074"/>
            <a:ext cx="3217333" cy="2955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0767A44-5C49-4E3F-BD17-F599B6060A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16250"/>
          <a:stretch/>
        </p:blipFill>
        <p:spPr>
          <a:xfrm>
            <a:off x="8334374" y="3902075"/>
            <a:ext cx="3382698" cy="29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40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AD5A40-EAAE-495B-B4A4-E1BC4145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4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COOKING PROCESS, COOKER MODELS</a:t>
            </a:r>
            <a:endParaRPr lang="aa-ET" b="1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B8683968-796C-499A-955F-5C81B4993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79" y="3675459"/>
            <a:ext cx="1672046" cy="125403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5FF304-BA50-431C-A10E-34A251283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2" t="12711" r="10494" b="12183"/>
          <a:stretch/>
        </p:blipFill>
        <p:spPr>
          <a:xfrm>
            <a:off x="0" y="1097491"/>
            <a:ext cx="3606799" cy="2477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CB61E6-831B-47ED-AFB9-DC5E1FE65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10687" b="34321"/>
          <a:stretch/>
        </p:blipFill>
        <p:spPr>
          <a:xfrm>
            <a:off x="3954494" y="1097493"/>
            <a:ext cx="3868706" cy="253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67C454-A249-4ADC-A36F-3081737A11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 b="37282"/>
          <a:stretch/>
        </p:blipFill>
        <p:spPr>
          <a:xfrm>
            <a:off x="8585199" y="1097491"/>
            <a:ext cx="3606799" cy="28802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D3BD2EF-8561-4421-AC9C-B47847E6F0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14" y="4971496"/>
            <a:ext cx="1672046" cy="125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FF43D4C-A794-4BC5-8E34-C2CC0B2BD9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33" y="4972264"/>
            <a:ext cx="1672046" cy="1254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92AB75-81C8-48C8-A0B2-821BBCC0E6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028"/>
            <a:ext cx="1320377" cy="12540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7E41640-5BE8-4E57-AAAD-3C4144192A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" y="3646223"/>
            <a:ext cx="1254034" cy="12540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956AD5A-F2A0-415D-8C74-E5A7B2E343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34" y="3675459"/>
            <a:ext cx="1672046" cy="12540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075F9E0-D9B9-4B2E-999D-BAC5D5E4E9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67" y="3977746"/>
            <a:ext cx="5486400" cy="25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43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8D8E5F-67DC-4F01-AB4E-A429DDD2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DEVELOPMENT, DEPLOYMENT &amp; USE – AGRIC, HEALTH, SPORTS, MSMSEs/hawkers, caterers etc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aa-E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9F1D7E-43C0-4DCC-BA11-9306B3EF0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62781"/>
            <a:ext cx="12192000" cy="6195219"/>
          </a:xfrm>
        </p:spPr>
        <p:txBody>
          <a:bodyPr/>
          <a:lstStyle/>
          <a:p>
            <a:pPr algn="ctr" fontAlgn="base"/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A Vision </a:t>
            </a:r>
            <a:r>
              <a:rPr lang="en-US" b="0" i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in</a:t>
            </a:r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 Motion!</a:t>
            </a:r>
          </a:p>
          <a:p>
            <a:endParaRPr lang="aa-ET" dirty="0"/>
          </a:p>
        </p:txBody>
      </p:sp>
      <p:pic>
        <p:nvPicPr>
          <p:cNvPr id="7" name="Picture 44" descr="DSC00503">
            <a:extLst>
              <a:ext uri="{FF2B5EF4-FFF2-40B4-BE49-F238E27FC236}">
                <a16:creationId xmlns:a16="http://schemas.microsoft.com/office/drawing/2014/main" xmlns="" id="{F3CE98E0-6D2E-4BD3-BC24-AE8A254B0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4298"/>
            <a:ext cx="3240823" cy="30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A81998-DBA8-4F92-947F-B153E0608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773" y="1034298"/>
            <a:ext cx="2771759" cy="3057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2F43CE-2B3D-4E04-A686-26196D8E1C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15082" r="3909" b="15082"/>
          <a:stretch/>
        </p:blipFill>
        <p:spPr>
          <a:xfrm>
            <a:off x="6648482" y="1034298"/>
            <a:ext cx="5543518" cy="3057483"/>
          </a:xfrm>
          <a:prstGeom prst="rect">
            <a:avLst/>
          </a:prstGeom>
        </p:spPr>
      </p:pic>
      <p:pic>
        <p:nvPicPr>
          <p:cNvPr id="13" name="Picture 2" descr="C:\Users\user\Downloads\IMG_20180302_170507-1.jpg">
            <a:extLst>
              <a:ext uri="{FF2B5EF4-FFF2-40B4-BE49-F238E27FC236}">
                <a16:creationId xmlns:a16="http://schemas.microsoft.com/office/drawing/2014/main" xmlns="" id="{177C7C86-C895-4DB0-A182-BCE31231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293"/>
            <a:ext cx="6330532" cy="300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84C8935-CE82-4DC5-92CA-7AD371E6BB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77" y="2801983"/>
            <a:ext cx="1672046" cy="12540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51AD4E7-FEFD-4911-BA56-92B5C64D72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52" y="4463299"/>
            <a:ext cx="2424394" cy="11163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387F66A-8FC8-4B6D-AF9B-28BD94AF06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98" y="4463299"/>
            <a:ext cx="2424394" cy="11247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BBD7750-04D8-4256-BE6D-2187157CB7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606" y="4453443"/>
            <a:ext cx="2424394" cy="11163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B146C2B-E48D-40E8-8461-A82D55FEB12F}"/>
              </a:ext>
            </a:extLst>
          </p:cNvPr>
          <p:cNvPicPr/>
          <p:nvPr/>
        </p:nvPicPr>
        <p:blipFill rotWithShape="1">
          <a:blip r:embed="rId10" cstate="print"/>
          <a:srcRect l="41277" t="3456" r="33693" b="14917"/>
          <a:stretch/>
        </p:blipFill>
        <p:spPr bwMode="auto">
          <a:xfrm rot="16200000">
            <a:off x="8648594" y="3361854"/>
            <a:ext cx="1325564" cy="57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699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7EA0F-F70C-4E07-9A30-568C5ECC1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7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EXPLORER ENERGY RETENTION BAGS</a:t>
            </a:r>
            <a:endParaRPr lang="aa-E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5ADC46-D761-43FA-A79B-50FCC9351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a-ET" dirty="0"/>
          </a:p>
        </p:txBody>
      </p:sp>
      <p:pic>
        <p:nvPicPr>
          <p:cNvPr id="4" name="Picture 11" descr="CHILLED PURE WATER">
            <a:extLst>
              <a:ext uri="{FF2B5EF4-FFF2-40B4-BE49-F238E27FC236}">
                <a16:creationId xmlns:a16="http://schemas.microsoft.com/office/drawing/2014/main" xmlns="" id="{AF61A677-FEDB-499A-B6CD-E648004F7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1412776"/>
            <a:ext cx="2058191" cy="20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FROZEN BOTTLED WATER">
            <a:extLst>
              <a:ext uri="{FF2B5EF4-FFF2-40B4-BE49-F238E27FC236}">
                <a16:creationId xmlns:a16="http://schemas.microsoft.com/office/drawing/2014/main" xmlns="" id="{1DF6E227-82A6-4E6A-B4E8-0258D8500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40" y="1412776"/>
            <a:ext cx="2220210" cy="203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HOT AKAMU">
            <a:extLst>
              <a:ext uri="{FF2B5EF4-FFF2-40B4-BE49-F238E27FC236}">
                <a16:creationId xmlns:a16="http://schemas.microsoft.com/office/drawing/2014/main" xmlns="" id="{0859C1E2-C37E-438E-9CAF-9719329DF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50" y="1412776"/>
            <a:ext cx="2105025" cy="20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COLD DRINK FROM THE BAG">
            <a:extLst>
              <a:ext uri="{FF2B5EF4-FFF2-40B4-BE49-F238E27FC236}">
                <a16:creationId xmlns:a16="http://schemas.microsoft.com/office/drawing/2014/main" xmlns="" id="{866A56CB-A3B2-4AFE-A956-1A72F7889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75" y="1545950"/>
            <a:ext cx="2344244" cy="190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AT RMDE EXPO">
            <a:extLst>
              <a:ext uri="{FF2B5EF4-FFF2-40B4-BE49-F238E27FC236}">
                <a16:creationId xmlns:a16="http://schemas.microsoft.com/office/drawing/2014/main" xmlns="" id="{7F0D59BE-B020-496D-96E9-2D262FD76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488" y="1632557"/>
            <a:ext cx="2020711" cy="173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xmlns="" id="{D948DC60-5289-48D0-B332-BF80B1900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5273" y="3370254"/>
            <a:ext cx="2863735" cy="302583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EB3589-F249-4F73-BA64-AA9D5004D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68" y="3440012"/>
            <a:ext cx="3127244" cy="2801154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xmlns="" id="{C7C7551C-C6A3-43D4-AA53-637771A906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57" y="3440012"/>
            <a:ext cx="3314700" cy="335540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9E0C9D-0F77-4F2E-9C0D-DE956BC4A5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757" y="3668411"/>
            <a:ext cx="2743201" cy="24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39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8ABCD-DFDD-4F55-AE2D-E0A8B3591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30012"/>
          </a:xfrm>
        </p:spPr>
        <p:txBody>
          <a:bodyPr/>
          <a:lstStyle/>
          <a:p>
            <a:pPr algn="ctr"/>
            <a:r>
              <a:rPr lang="en-US" b="1" dirty="0"/>
              <a:t>SOLAR COOKER MODELS</a:t>
            </a:r>
            <a:endParaRPr lang="aa-E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D02C43D-800C-42C5-98E5-57F38EF63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663" y="1125583"/>
            <a:ext cx="1672046" cy="12540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406D8C-5A84-4934-A256-4265CE187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42" y="1125583"/>
            <a:ext cx="1672046" cy="1254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6530D8-688A-4C87-BC47-A989B7728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21" y="1125583"/>
            <a:ext cx="1672046" cy="1254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2200E7-9F95-4601-811B-49328F3A5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44" y="1125583"/>
            <a:ext cx="1672046" cy="12540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781D88-8C48-40C6-B66B-B64BA916B9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83"/>
            <a:ext cx="1672046" cy="125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FB5CB3-5BB5-41C1-A652-EBCC2D294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01982"/>
            <a:ext cx="4639733" cy="4037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8E12F4F-AF77-450D-B274-A16D773220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84" y="1125583"/>
            <a:ext cx="1672046" cy="12540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DAFA07D-45E7-45BC-8F21-235242C488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77" y="2801983"/>
            <a:ext cx="1672046" cy="12540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8CCA93C-F03E-45D8-BD2F-57DF16ABA7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77" y="4478383"/>
            <a:ext cx="1672046" cy="12540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282754F-234B-4A4C-819F-3ABF867950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68" y="3022116"/>
            <a:ext cx="1672046" cy="12540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2A49C4D-D9FF-4E73-9B8C-D920DA8BB1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663" y="4478383"/>
            <a:ext cx="1672046" cy="12540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BD2AFBC-B5C0-45F9-8D38-DE6D5A4E78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84" y="3022116"/>
            <a:ext cx="1672046" cy="12540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ED714E1-0BA6-4A8B-AB2C-BE8C8C4BD4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84" y="4520716"/>
            <a:ext cx="1672046" cy="125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67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E06B7B-E4A5-4815-8BF8-0D47E240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 MODELS OF LOW COST ENERGY EFFICIENT COOKERS</a:t>
            </a:r>
            <a:r>
              <a:rPr lang="aa-E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aa-E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aa-E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98384D1-43B6-459E-BDC6-D59E17E8ED6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 l="7432" t="3512" r="1009" b="18854"/>
          <a:stretch>
            <a:fillRect/>
          </a:stretch>
        </p:blipFill>
        <p:spPr bwMode="auto">
          <a:xfrm>
            <a:off x="4555067" y="1925050"/>
            <a:ext cx="2980266" cy="207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6862BB-2F88-430C-B070-2DE0A5793429}"/>
              </a:ext>
            </a:extLst>
          </p:cNvPr>
          <p:cNvPicPr/>
          <p:nvPr/>
        </p:nvPicPr>
        <p:blipFill>
          <a:blip r:embed="rId3"/>
          <a:srcRect l="23642" t="32464" r="19221" b="13933"/>
          <a:stretch>
            <a:fillRect/>
          </a:stretch>
        </p:blipFill>
        <p:spPr bwMode="auto">
          <a:xfrm>
            <a:off x="838200" y="1925050"/>
            <a:ext cx="2781618" cy="207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B7787C5-0EC7-49E5-A4F9-4ED63E340DD3}"/>
              </a:ext>
            </a:extLst>
          </p:cNvPr>
          <p:cNvPicPr/>
          <p:nvPr/>
        </p:nvPicPr>
        <p:blipFill>
          <a:blip r:embed="rId4"/>
          <a:srcRect l="41750" t="30332" r="31205" b="26066"/>
          <a:stretch>
            <a:fillRect/>
          </a:stretch>
        </p:blipFill>
        <p:spPr bwMode="auto">
          <a:xfrm>
            <a:off x="8470582" y="2025227"/>
            <a:ext cx="2883218" cy="180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2A36BE-5FBE-4759-9DA8-6233D42D7766}"/>
              </a:ext>
            </a:extLst>
          </p:cNvPr>
          <p:cNvPicPr/>
          <p:nvPr/>
        </p:nvPicPr>
        <p:blipFill rotWithShape="1">
          <a:blip r:embed="rId5" cstate="print"/>
          <a:srcRect l="41277" t="3456" r="33693" b="14917"/>
          <a:stretch/>
        </p:blipFill>
        <p:spPr bwMode="auto">
          <a:xfrm rot="16200000">
            <a:off x="3892285" y="2535338"/>
            <a:ext cx="1325564" cy="57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54D366-6F46-4201-B99C-4A9F6AF68E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1363" r="15371" b="22469"/>
          <a:stretch/>
        </p:blipFill>
        <p:spPr>
          <a:xfrm>
            <a:off x="8252724" y="4289894"/>
            <a:ext cx="3318933" cy="225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36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FBE569-F1F5-49C5-84B8-951F02FB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OUR RANGE OF EXPLOITS WITH BAGS &amp; PRODUCT DEVELOPMENT</a:t>
            </a:r>
            <a:endParaRPr lang="aa-ET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8CBC7BE-717C-48D1-8B9D-4D6EF82E40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4412"/>
            <a:ext cx="5181600" cy="3886200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xmlns="" id="{FB0FC272-563D-48C6-BA4F-6A16321FA4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75" y="1825625"/>
            <a:ext cx="3411449" cy="4351338"/>
          </a:xfrm>
        </p:spPr>
      </p:pic>
    </p:spTree>
    <p:extLst>
      <p:ext uri="{BB962C8B-B14F-4D97-AF65-F5344CB8AC3E}">
        <p14:creationId xmlns:p14="http://schemas.microsoft.com/office/powerpoint/2010/main" val="3698484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FBE569-F1F5-49C5-84B8-951F02FBC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RANGE OF EXPLOITS WITH BAGS &amp; PRODUCT DEVELOPMENT</a:t>
            </a:r>
            <a:endParaRPr lang="aa-ET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829C1CE2-1A47-4371-BC96-50810CB88A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486400" cy="5167312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0B3F741E-791D-49C6-9702-8C3C9F45F7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90688"/>
            <a:ext cx="5867400" cy="5167312"/>
          </a:xfrm>
        </p:spPr>
      </p:pic>
    </p:spTree>
    <p:extLst>
      <p:ext uri="{BB962C8B-B14F-4D97-AF65-F5344CB8AC3E}">
        <p14:creationId xmlns:p14="http://schemas.microsoft.com/office/powerpoint/2010/main" val="3350627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FBE569-F1F5-49C5-84B8-951F02FB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OUR ROOFTOP INSTALLATION AND CAPACITY BUILDING EXPERIENCE</a:t>
            </a:r>
            <a:endParaRPr lang="aa-ET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D33B8902-110B-4B2B-8169-16B24FB4C5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4709060" cy="4351338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6CA1EEEA-373E-4B01-9E51-7529D7206B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1895963"/>
            <a:ext cx="4709059" cy="4351338"/>
          </a:xfrm>
        </p:spPr>
      </p:pic>
    </p:spTree>
    <p:extLst>
      <p:ext uri="{BB962C8B-B14F-4D97-AF65-F5344CB8AC3E}">
        <p14:creationId xmlns:p14="http://schemas.microsoft.com/office/powerpoint/2010/main" val="153108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000DAE-F3A9-4CA2-A739-B65ADFAF5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PRESENTATION SUMMARY</a:t>
            </a:r>
            <a:endParaRPr lang="aa-ET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855AEA-B3AC-44B9-BF43-00778E48E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7380"/>
            <a:ext cx="12191999" cy="600236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/>
              <a:t>THE ISSUES/CHALLENGES</a:t>
            </a:r>
          </a:p>
          <a:p>
            <a:pPr>
              <a:lnSpc>
                <a:spcPct val="200000"/>
              </a:lnSpc>
            </a:pPr>
            <a:r>
              <a:rPr lang="en-US" sz="3000" b="1" dirty="0"/>
              <a:t>THE TECHNOLOGIES</a:t>
            </a:r>
          </a:p>
          <a:p>
            <a:pPr>
              <a:lnSpc>
                <a:spcPct val="200000"/>
              </a:lnSpc>
            </a:pPr>
            <a:r>
              <a:rPr lang="en-US" sz="3000" b="1" dirty="0"/>
              <a:t>THE DEVELOPMENT, DEPLOYMENT &amp; USE</a:t>
            </a:r>
          </a:p>
          <a:p>
            <a:pPr>
              <a:lnSpc>
                <a:spcPct val="200000"/>
              </a:lnSpc>
            </a:pPr>
            <a:r>
              <a:rPr lang="en-US" sz="3000" b="1" dirty="0"/>
              <a:t>THE EXPECTED OUTCOME</a:t>
            </a:r>
          </a:p>
          <a:p>
            <a:pPr>
              <a:lnSpc>
                <a:spcPct val="200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ENGINEERING STRATEGIES FOR MITIGATING AND ADAPTING TO CLIMATE CHANGE</a:t>
            </a:r>
            <a:endParaRPr lang="aa-ET" sz="3000" b="1" dirty="0"/>
          </a:p>
        </p:txBody>
      </p:sp>
    </p:spTree>
    <p:extLst>
      <p:ext uri="{BB962C8B-B14F-4D97-AF65-F5344CB8AC3E}">
        <p14:creationId xmlns:p14="http://schemas.microsoft.com/office/powerpoint/2010/main" val="129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B69BDF3-9F4A-46C6-AC9E-CBDB6379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17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ABUAD DOUBLE LIGHT PROJECT – OLOGUNJA   &amp; IDODO VILLAGE FARM SETTLEMENTS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1DEED7A3-35A1-49B0-835E-646EBAF64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581"/>
            <a:ext cx="2866292" cy="242411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9019419-6124-4B24-8B30-980D404A5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93" y="1828799"/>
            <a:ext cx="2461846" cy="1951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7C0AEAC-F707-48A4-B34D-13B73BA0F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8" y="1356580"/>
            <a:ext cx="3546231" cy="2424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F956305-68B7-4747-A13D-055A6B6AC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369" y="1356580"/>
            <a:ext cx="3317631" cy="2424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F858777-FF00-45D6-866B-CDCE9F69E2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5334"/>
            <a:ext cx="2866292" cy="3077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04FDFBE-8CC7-4725-A406-E53633408A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92" y="3903784"/>
            <a:ext cx="2866292" cy="28688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06C0BE7-7DB4-4BCE-81F0-F6CB3559F7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584" y="3903784"/>
            <a:ext cx="2935166" cy="29542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A4EE04E-F109-4F00-B136-3BB784C112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368" y="3780692"/>
            <a:ext cx="3317631" cy="31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4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A8E32F-02EB-4C16-9D85-68FE6BBD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710354" cy="172329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ABUAD PICOLUMINAIRE PROJECT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ED735A68-E6D3-4653-BBC1-85CC31F2F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292"/>
            <a:ext cx="4341642" cy="14465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C4157A-24D0-415A-BC6A-196C1D02893F}"/>
              </a:ext>
            </a:extLst>
          </p:cNvPr>
          <p:cNvSpPr txBox="1"/>
          <p:nvPr/>
        </p:nvSpPr>
        <p:spPr>
          <a:xfrm>
            <a:off x="3710356" y="0"/>
            <a:ext cx="84816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TEAM LEAD: S. T. WARA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Development Director: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Ibitoye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C1AB04-C195-4557-8315-E272FD9E23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4" t="10113" r="27949"/>
          <a:stretch/>
        </p:blipFill>
        <p:spPr>
          <a:xfrm rot="5400000">
            <a:off x="5544761" y="520175"/>
            <a:ext cx="1446551" cy="3852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FBACE6-0AF6-4293-8284-8B63914F24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22513" r="19402" b="15841"/>
          <a:stretch/>
        </p:blipFill>
        <p:spPr>
          <a:xfrm>
            <a:off x="8194431" y="1701094"/>
            <a:ext cx="3552093" cy="1446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20D9BAB-22A1-4BFB-8106-03508BBF92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046" y="2848598"/>
            <a:ext cx="3688158" cy="4286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9874181-2EDE-4811-A515-75D761019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5297" y="2848598"/>
            <a:ext cx="3688158" cy="4286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353E8AD-AF8B-45B7-8A4E-2A43629607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0830" r="23200" b="20764"/>
          <a:stretch/>
        </p:blipFill>
        <p:spPr>
          <a:xfrm rot="10800000">
            <a:off x="8572500" y="3169840"/>
            <a:ext cx="3619499" cy="36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90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2D546-8790-4B14-93C7-A0D297246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RET PRODUCT DEVELOPMENT  &amp; CAPACITY DEVELOPMENT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B81C7B-25B8-4004-BDA7-EAAAA34CD9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/>
              <a:t>INVERTERS</a:t>
            </a:r>
          </a:p>
          <a:p>
            <a:r>
              <a:rPr lang="en-US" sz="3200" b="1" dirty="0"/>
              <a:t>FUELLESS GENERATORS</a:t>
            </a:r>
          </a:p>
          <a:p>
            <a:r>
              <a:rPr lang="en-US" sz="3200" b="1" dirty="0"/>
              <a:t>SOLAR PV GENERATORS</a:t>
            </a:r>
          </a:p>
          <a:p>
            <a:r>
              <a:rPr lang="en-US" sz="3200" b="1" dirty="0"/>
              <a:t>LUMINAIRES</a:t>
            </a:r>
          </a:p>
          <a:p>
            <a:r>
              <a:rPr lang="en-US" sz="3200" b="1" dirty="0"/>
              <a:t>STABILIZERS</a:t>
            </a:r>
          </a:p>
          <a:p>
            <a:r>
              <a:rPr lang="en-US" sz="3200" b="1" dirty="0"/>
              <a:t>RET BAGS</a:t>
            </a:r>
          </a:p>
          <a:p>
            <a:r>
              <a:rPr lang="en-US" sz="3200" b="1" dirty="0"/>
              <a:t>ETC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68D388-96CD-46A1-8276-79960AD462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/>
              <a:t>HOMES</a:t>
            </a:r>
          </a:p>
          <a:p>
            <a:r>
              <a:rPr lang="en-US" sz="3200" b="1" dirty="0"/>
              <a:t>HOSTELS</a:t>
            </a:r>
          </a:p>
          <a:p>
            <a:r>
              <a:rPr lang="en-US" sz="3200" b="1" dirty="0"/>
              <a:t>CYBER CAFES</a:t>
            </a:r>
          </a:p>
          <a:p>
            <a:r>
              <a:rPr lang="en-US" sz="3200" b="1" dirty="0"/>
              <a:t>VIEWING CENTERS</a:t>
            </a:r>
          </a:p>
          <a:p>
            <a:r>
              <a:rPr lang="en-US" sz="3200" b="1" dirty="0"/>
              <a:t>BARBING SHOPS</a:t>
            </a:r>
          </a:p>
          <a:p>
            <a:r>
              <a:rPr lang="en-US" sz="3200" b="1" dirty="0"/>
              <a:t>TAYLOR SHOPS</a:t>
            </a:r>
          </a:p>
          <a:p>
            <a:r>
              <a:rPr lang="en-US" sz="3200" b="1" dirty="0"/>
              <a:t>PHYSICS LABS</a:t>
            </a:r>
          </a:p>
          <a:p>
            <a:r>
              <a:rPr lang="en-US" sz="3200" b="1" dirty="0"/>
              <a:t>CBT CENTERS ETC</a:t>
            </a:r>
          </a:p>
        </p:txBody>
      </p:sp>
    </p:spTree>
    <p:extLst>
      <p:ext uri="{BB962C8B-B14F-4D97-AF65-F5344CB8AC3E}">
        <p14:creationId xmlns:p14="http://schemas.microsoft.com/office/powerpoint/2010/main" val="1967646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343E4-B841-4FB7-BC64-C602B395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US" dirty="0"/>
              <a:t>GOING FORWARD/CONCLUDING REMARKS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B72F68-6AA6-4139-BC0D-05A24B833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5586414"/>
          </a:xfrm>
        </p:spPr>
        <p:txBody>
          <a:bodyPr/>
          <a:lstStyle/>
          <a:p>
            <a:r>
              <a:rPr lang="en-US" sz="3200" dirty="0"/>
              <a:t>We have shown that it is possible to adapt and mitigate energy use to manage climate change and global warming</a:t>
            </a:r>
          </a:p>
          <a:p>
            <a:r>
              <a:rPr lang="en-US" sz="3200" dirty="0"/>
              <a:t>We can provide efficient alternatives for clean cooking, lighting, heating  etc </a:t>
            </a:r>
          </a:p>
          <a:p>
            <a:r>
              <a:rPr lang="en-US" sz="3200" dirty="0"/>
              <a:t>We have developed products and tested them</a:t>
            </a:r>
          </a:p>
          <a:p>
            <a:r>
              <a:rPr lang="en-US" sz="3200" dirty="0"/>
              <a:t>We have initiated community projects</a:t>
            </a:r>
          </a:p>
          <a:p>
            <a:r>
              <a:rPr lang="en-US" sz="3200" dirty="0"/>
              <a:t>We urge </a:t>
            </a:r>
            <a:r>
              <a:rPr lang="en-US" sz="3200" dirty="0" smtClean="0"/>
              <a:t>AEIRG/AI4CE </a:t>
            </a:r>
            <a:r>
              <a:rPr lang="en-US" sz="3200" dirty="0"/>
              <a:t>to partner with us and fund our projects and deploy them in communities, build capacity by training youths and women groups as well as college kids; develop competitions etc</a:t>
            </a:r>
          </a:p>
          <a:p>
            <a:r>
              <a:rPr lang="en-US" sz="3200" dirty="0"/>
              <a:t>We thank the </a:t>
            </a:r>
            <a:r>
              <a:rPr lang="en-US" sz="3200" dirty="0" err="1" smtClean="0"/>
              <a:t>organisers</a:t>
            </a:r>
            <a:r>
              <a:rPr lang="en-US" sz="3200" dirty="0" smtClean="0"/>
              <a:t> for </a:t>
            </a:r>
            <a:r>
              <a:rPr lang="en-US" sz="3200" dirty="0"/>
              <a:t>this opportunity and pledge our readiness to promote all we know at a fee.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550592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C28C023-9263-42AC-9B22-0E5B7213C1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7982991">
            <a:off x="-328899" y="2924478"/>
            <a:ext cx="6830699" cy="1325563"/>
          </a:xfrm>
        </p:spPr>
        <p:txBody>
          <a:bodyPr/>
          <a:lstStyle/>
          <a:p>
            <a:r>
              <a:rPr lang="en-US" dirty="0"/>
              <a:t>THANK YOU FOR LISTENING</a:t>
            </a:r>
            <a:endParaRPr lang="aa-E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4CFE80-F147-4594-8844-EC424500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167" y="246611"/>
            <a:ext cx="4359018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70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4EF93-B29A-4057-934E-E9E333CD8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r>
              <a:rPr lang="en-US" dirty="0"/>
              <a:t>CONTACTS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D2A4FBA-33E3-4AE6-80C3-5E46783B1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914400"/>
            <a:ext cx="12191999" cy="5943600"/>
          </a:xfrm>
        </p:spPr>
        <p:txBody>
          <a:bodyPr>
            <a:normAutofit/>
          </a:bodyPr>
          <a:lstStyle/>
          <a:p>
            <a:r>
              <a:rPr lang="en-US" dirty="0"/>
              <a:t>+2348056731904</a:t>
            </a:r>
          </a:p>
          <a:p>
            <a:r>
              <a:rPr lang="en-US" dirty="0"/>
              <a:t>+2348037415262</a:t>
            </a: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docwarati@gmail.com</a:t>
            </a:r>
            <a:endParaRPr lang="en-US" dirty="0"/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warast@abuad.edu.ng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a-ET" altLang="aa-E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altLang="aa-ET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Linkedin</a:t>
            </a:r>
            <a:r>
              <a:rPr kumimoji="0" lang="aa-ET" altLang="aa-E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profile:</a:t>
            </a:r>
            <a:r>
              <a:rPr kumimoji="0" lang="aa-ET" altLang="aa-E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aa-ET" altLang="aa-E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www.linkedin.com/in/samuel-wara-7a99a048</a:t>
            </a:r>
            <a:endParaRPr kumimoji="0" lang="aa-ET" altLang="aa-ET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altLang="aa-ET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Researchgate</a:t>
            </a:r>
            <a:r>
              <a:rPr kumimoji="0" lang="aa-ET" altLang="aa-E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aa-ET" altLang="aa-E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aa-ET" altLang="aa-E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https://www.researchgate.net/profile/Samuel_Wara_Tita</a:t>
            </a:r>
            <a:endParaRPr kumimoji="0" lang="aa-ET" altLang="aa-ET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altLang="aa-ET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ORCID:</a:t>
            </a:r>
            <a:r>
              <a:rPr kumimoji="0" lang="aa-ET" altLang="aa-E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xusSan"/>
                <a:ea typeface="+mn-ea"/>
                <a:cs typeface="Arial" panose="020B0604020202020204" pitchFamily="34" charset="0"/>
                <a:hlinkClick r:id="rId6" tooltip="View this author’s ORCID pro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</a:t>
            </a:r>
            <a:r>
              <a:rPr kumimoji="0" lang="aa-ET" altLang="aa-E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exusSan"/>
                <a:ea typeface="+mn-ea"/>
                <a:cs typeface="Arial" panose="020B0604020202020204" pitchFamily="34" charset="0"/>
                <a:hlinkClick r:id="rId6" tooltip="View this author’s ORCID pro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://orcid.org/0000-0001-6455-7375</a:t>
            </a:r>
            <a:r>
              <a:rPr kumimoji="0" lang="aa-ET" altLang="aa-ET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aa-ET" altLang="aa-ET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520057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360523-7EFD-49D3-B575-FA9152564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ABOUT THE AUTHOR</a:t>
            </a:r>
            <a:endParaRPr lang="aa-ET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C4DC5DBC-C7B2-4C62-BC24-2819580D1E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0" y="456248"/>
            <a:ext cx="12192000" cy="7786747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Professor of </a:t>
            </a:r>
            <a:r>
              <a:rPr kumimoji="0" lang="en-US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Power &amp; Energy Systems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Energy Management Consultant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Electrical and Computer  Engineering, Afe Babalola University, Ado - Ekiti(ABUAD)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Chief Staff Advisor, ABUAD Salt Valley Associates (ASVA)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Chairman, College of Engineering Consultancy Committee, ABUAD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Chairman, ABUAD Plastic Recycling Committee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Former Dean, School of Post Graduate Studies</a:t>
            </a:r>
            <a:r>
              <a:rPr kumimoji="0" lang="en-US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aa-ET" altLang="aa-E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Covenant University,</a:t>
            </a:r>
            <a:endParaRPr kumimoji="0" lang="aa-ET" altLang="aa-E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aa-E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aa-ET" altLang="aa-E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Ota, Nigeria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Former Director, Research, Innovation &amp; Discovery,</a:t>
            </a:r>
            <a:r>
              <a:rPr kumimoji="0" lang="en-US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a-ET" altLang="aa-E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Covenant University,</a:t>
            </a:r>
            <a:r>
              <a:rPr lang="en-US" altLang="aa-ET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aa-ET" altLang="aa-E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Ota, Nigeria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Former Team Lead, Renewable Energy Research Cluster</a:t>
            </a:r>
            <a:r>
              <a:rPr kumimoji="0" lang="en-US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aa-ET" altLang="aa-E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Covenant University,</a:t>
            </a:r>
            <a:r>
              <a:rPr lang="en-US" altLang="aa-ET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aa-ET" altLang="aa-E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Ota, Nigeria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Former Chairman, Equipment Committee, </a:t>
            </a: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Covenant University,</a:t>
            </a:r>
            <a:r>
              <a:rPr lang="en-US" altLang="aa-ET" sz="2400" dirty="0"/>
              <a:t> </a:t>
            </a: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Ota, Nigeria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Former Founding/Pioneer Dean, General </a:t>
            </a:r>
            <a:r>
              <a:rPr kumimoji="0" lang="aa-ET" altLang="aa-ET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Abdusalami</a:t>
            </a: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A. Abubarkar  College of Engineering, Igbi</a:t>
            </a:r>
            <a:r>
              <a:rPr kumimoji="0" lang="en-US" altLang="aa-E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edion University Okada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Former Director, Energy/Product Development Center, Igbinedion </a:t>
            </a:r>
            <a:r>
              <a:rPr kumimoji="0" lang="aa-ET" altLang="aa-ET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kumimoji="0" lang="en-US" altLang="aa-ET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a-ET" altLang="aa-ET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Okada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 merit award  - </a:t>
            </a:r>
            <a:r>
              <a:rPr kumimoji="0" lang="aa-ET" altLang="aa-ET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Chevalier (Knight) of The Republic of </a:t>
            </a:r>
            <a:r>
              <a:rPr kumimoji="0" lang="aa-ET" altLang="aa-ET" sz="2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Cameroon</a:t>
            </a:r>
            <a:endParaRPr kumimoji="0" lang="en-US" altLang="aa-ET" sz="2400" b="1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US" altLang="aa-ET" sz="2400" b="1" dirty="0" smtClean="0">
                <a:solidFill>
                  <a:srgbClr val="222222"/>
                </a:solidFill>
                <a:cs typeface="Arial" panose="020B0604020202020204" pitchFamily="34" charset="0"/>
              </a:rPr>
              <a:t>Initiator, Campus </a:t>
            </a:r>
            <a:r>
              <a:rPr lang="en-US" altLang="aa-ET" sz="2400" b="1" smtClean="0">
                <a:solidFill>
                  <a:srgbClr val="222222"/>
                </a:solidFill>
                <a:cs typeface="Arial" panose="020B0604020202020204" pitchFamily="34" charset="0"/>
              </a:rPr>
              <a:t>Energy Group</a:t>
            </a:r>
            <a:endParaRPr kumimoji="0" lang="aa-ET" altLang="aa-E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a-ET" altLang="aa-E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8227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B94FE6-3A52-4180-9DFD-14D73948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Acknowledgements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D1E375-F250-4B37-950C-0896A6F75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7"/>
            <a:ext cx="12192000" cy="5495927"/>
          </a:xfrm>
        </p:spPr>
        <p:txBody>
          <a:bodyPr/>
          <a:lstStyle/>
          <a:p>
            <a:pPr marL="596646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AutoNum type="arabicPeriod"/>
              <a:tabLst/>
              <a:defRPr/>
            </a:pPr>
            <a:r>
              <a:rPr lang="en-US" sz="3200" b="1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Ibitoye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Oladapo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646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AutoNum type="arabicPeriod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Mr. Peter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Ohai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646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AutoNum type="arabicPeriod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Mr. Edmond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Enyinnia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646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AutoNum type="arabicPeriod"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Mrs. H. U. Wara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31935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8D8E5F-67DC-4F01-AB4E-A429DDD2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5414"/>
          </a:xfrm>
        </p:spPr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DEVELOPMENT, DEPLOYMENT , USE &amp; OUTCOMES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aa-E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9F1D7E-43C0-4DCC-BA11-9306B3EF0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5415"/>
            <a:ext cx="12192000" cy="5732585"/>
          </a:xfrm>
        </p:spPr>
        <p:txBody>
          <a:bodyPr>
            <a:normAutofit fontScale="77500" lnSpcReduction="20000"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Improved cooking methods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Energy efficiency/advocacy/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behavioural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change (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technical/non technical/cost/zero cost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)/Energy efficient technologies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Energy mix scenarios/fuel requirement reduction for processes &amp; needs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Carbon capturing/storage/use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We shall dwell on 1 and 2 after reviewing what some Nigerians have done to read, cook, do business etc?!</a:t>
            </a:r>
          </a:p>
          <a:p>
            <a:pPr algn="just" fontAlgn="base">
              <a:lnSpc>
                <a:spcPct val="150000"/>
              </a:lnSpc>
            </a:pPr>
            <a:r>
              <a:rPr lang="en-US" sz="3900" b="0" i="0" dirty="0">
                <a:solidFill>
                  <a:srgbClr val="FFFFFF"/>
                </a:solidFill>
                <a:effectLst/>
              </a:rPr>
              <a:t>A Vision </a:t>
            </a:r>
            <a:r>
              <a:rPr lang="en-US" sz="3900" b="0" i="1" dirty="0">
                <a:solidFill>
                  <a:srgbClr val="FFFFFF"/>
                </a:solidFill>
                <a:effectLst/>
              </a:rPr>
              <a:t>in</a:t>
            </a:r>
            <a:r>
              <a:rPr lang="en-US" sz="3900" b="0" i="0" dirty="0">
                <a:solidFill>
                  <a:srgbClr val="FFFFFF"/>
                </a:solidFill>
                <a:effectLst/>
              </a:rPr>
              <a:t> Motion!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511860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736DA23-F389-4A24-894A-E654F7F92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892"/>
            <a:ext cx="12192000" cy="1325563"/>
          </a:xfrm>
        </p:spPr>
        <p:txBody>
          <a:bodyPr>
            <a:normAutofit fontScale="90000"/>
          </a:bodyPr>
          <a:lstStyle/>
          <a:p>
            <a:pPr fontAlgn="t"/>
            <a:r>
              <a:rPr lang="en-US" b="1" i="0" strike="noStrike" dirty="0">
                <a:effectLst/>
                <a:latin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Girl spotted using ATM light for assignment gets FCMB scholarship</a:t>
            </a:r>
            <a:r>
              <a:rPr lang="en-US" b="1" i="0" dirty="0">
                <a:effectLst/>
                <a:latin typeface="Open Sans"/>
              </a:rPr>
              <a:t/>
            </a:r>
            <a:br>
              <a:rPr lang="en-US" b="1" i="0" dirty="0">
                <a:effectLst/>
                <a:latin typeface="Open Sans"/>
              </a:rPr>
            </a:br>
            <a:endParaRPr lang="aa-ET" dirty="0"/>
          </a:p>
        </p:txBody>
      </p:sp>
      <p:pic>
        <p:nvPicPr>
          <p:cNvPr id="4098" name="Picture 2" descr="alt">
            <a:extLst>
              <a:ext uri="{FF2B5EF4-FFF2-40B4-BE49-F238E27FC236}">
                <a16:creationId xmlns:a16="http://schemas.microsoft.com/office/drawing/2014/main" xmlns="" id="{9FA8131A-F0F2-472C-840C-2EFFAB6E53B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367154"/>
            <a:ext cx="5181600" cy="326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886F50-6537-4112-A877-405D63C260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algn="just" fontAlgn="t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The seven-year old girl, Fathia Dele Rasheed, spotted last week using FCMB’s ATM gallery light in Ondo state to do her school assignment has been given a full scholarship by the management of the bank.</a:t>
            </a:r>
          </a:p>
          <a:p>
            <a:pPr algn="just" fontAlgn="t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Dele, a primary three pupil of Hope Glory Academy,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/>
              </a:rPr>
              <a:t>Yaba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, Akure in Ondo State, was last week pictured in the night using FCMB ATM gallery light to do her Mathematics home work.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380089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F50D9C-18BA-42A6-938F-98A9F0A0A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effectLst/>
                <a:latin typeface="Roboto"/>
              </a:rPr>
              <a:t/>
            </a:r>
            <a:br>
              <a:rPr lang="en-US" b="0" i="0" dirty="0">
                <a:effectLst/>
                <a:latin typeface="Roboto"/>
              </a:rPr>
            </a:br>
            <a:r>
              <a:rPr lang="en-US" b="0" i="0" dirty="0">
                <a:effectLst/>
                <a:latin typeface="Roboto"/>
              </a:rPr>
              <a:t>Firewood, seen here on August 22, 2015, is largely used for cooking in sub-Saharan Africa.</a:t>
            </a:r>
            <a:br>
              <a:rPr lang="en-US" b="0" i="0" dirty="0">
                <a:effectLst/>
                <a:latin typeface="Roboto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 </a:t>
            </a:r>
            <a:r>
              <a:rPr lang="en-US" b="0" i="0" dirty="0">
                <a:solidFill>
                  <a:srgbClr val="A3A5A9"/>
                </a:solidFill>
                <a:effectLst/>
                <a:latin typeface="Roboto"/>
              </a:rPr>
              <a:t>Pius </a:t>
            </a:r>
            <a:r>
              <a:rPr lang="en-US" b="0" i="0" dirty="0" err="1">
                <a:solidFill>
                  <a:srgbClr val="A3A5A9"/>
                </a:solidFill>
                <a:effectLst/>
                <a:latin typeface="Roboto"/>
              </a:rPr>
              <a:t>Utomi</a:t>
            </a:r>
            <a:r>
              <a:rPr lang="en-US" b="0" i="0" dirty="0">
                <a:solidFill>
                  <a:srgbClr val="A3A5A9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A3A5A9"/>
                </a:solidFill>
                <a:effectLst/>
                <a:latin typeface="Roboto"/>
              </a:rPr>
              <a:t>Ekepi</a:t>
            </a:r>
            <a:r>
              <a:rPr lang="en-US" b="0" i="0" dirty="0">
                <a:solidFill>
                  <a:srgbClr val="A3A5A9"/>
                </a:solidFill>
                <a:effectLst/>
                <a:latin typeface="Roboto"/>
              </a:rPr>
              <a:t>—Getty Images</a:t>
            </a:r>
            <a:br>
              <a:rPr lang="en-US" b="0" i="0" dirty="0">
                <a:solidFill>
                  <a:srgbClr val="A3A5A9"/>
                </a:solidFill>
                <a:effectLst/>
                <a:latin typeface="Roboto"/>
              </a:rPr>
            </a:br>
            <a:endParaRPr lang="aa-E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DE6FCAD-5E1E-420B-A596-1B8AC1007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5047" y="1825624"/>
            <a:ext cx="6963506" cy="616951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b="1" i="0" dirty="0">
                <a:effectLst/>
                <a:latin typeface="Zilla Slab"/>
              </a:rPr>
              <a:t>M</a:t>
            </a:r>
            <a:r>
              <a:rPr lang="en-US" b="1" i="0" dirty="0">
                <a:effectLst/>
                <a:latin typeface="PT Serif"/>
              </a:rPr>
              <a:t>any women in Nigeria suffer ailments resulting from the use of firewood. The World Health </a:t>
            </a:r>
          </a:p>
          <a:p>
            <a:pPr algn="just"/>
            <a:r>
              <a:rPr lang="en-US" b="1" i="0" dirty="0">
                <a:effectLst/>
                <a:latin typeface="PT Serif"/>
              </a:rPr>
              <a:t>Organization </a:t>
            </a:r>
            <a:r>
              <a:rPr lang="en-US" b="1" i="0" u="none" strike="noStrike" dirty="0">
                <a:solidFill>
                  <a:srgbClr val="E90606"/>
                </a:solidFill>
                <a:effectLst/>
                <a:latin typeface="PT Serif"/>
                <a:hlinkClick r:id="rId2"/>
              </a:rPr>
              <a:t>states</a:t>
            </a:r>
            <a:r>
              <a:rPr lang="en-US" b="1" i="0" dirty="0">
                <a:effectLst/>
                <a:latin typeface="PT Serif"/>
              </a:rPr>
              <a:t> that “Over 98,000 Nigerian women die annually from use of firewood. </a:t>
            </a:r>
          </a:p>
          <a:p>
            <a:pPr algn="just"/>
            <a:r>
              <a:rPr lang="en-US" b="1" i="0" dirty="0">
                <a:effectLst/>
                <a:latin typeface="PT Serif"/>
              </a:rPr>
              <a:t>If a woman cooks breakfast, lunch and dinner, it is equivalent to smoking between three and 20 packets of cigarettes a day.”</a:t>
            </a:r>
          </a:p>
          <a:p>
            <a:pPr algn="just"/>
            <a:r>
              <a:rPr lang="en-US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In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Nigeria</a:t>
            </a:r>
            <a:r>
              <a:rPr lang="en-US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about 72% of the population depends on fuel-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wood</a:t>
            </a:r>
            <a:r>
              <a:rPr lang="en-US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for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cooking</a:t>
            </a: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NimbusSansLight"/>
              </a:rPr>
              <a:t> </a:t>
            </a:r>
            <a:r>
              <a:rPr lang="en-US" b="1" i="0" u="sng" dirty="0">
                <a:solidFill>
                  <a:srgbClr val="2A58D6"/>
                </a:solidFill>
                <a:effectLst/>
                <a:latin typeface="NimbusSansLight"/>
                <a:hlinkClick r:id="rId3"/>
              </a:rPr>
              <a:t>90%</a:t>
            </a:r>
            <a:r>
              <a:rPr lang="en-US" b="1" i="0" dirty="0">
                <a:solidFill>
                  <a:srgbClr val="333333"/>
                </a:solidFill>
                <a:effectLst/>
                <a:latin typeface="NimbusSansLight"/>
              </a:rPr>
              <a:t> of the chopped down trees in Africa are used for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NimbusSansLight"/>
              </a:rPr>
              <a:t>woodfuel</a:t>
            </a:r>
            <a:r>
              <a:rPr lang="en-US" b="1" i="0" dirty="0">
                <a:solidFill>
                  <a:srgbClr val="333333"/>
                </a:solidFill>
                <a:effectLst/>
                <a:latin typeface="NimbusSansLight"/>
              </a:rPr>
              <a:t> or charcoal</a:t>
            </a:r>
            <a:r>
              <a:rPr lang="en-US" b="0" i="0" dirty="0">
                <a:solidFill>
                  <a:srgbClr val="333333"/>
                </a:solidFill>
                <a:effectLst/>
                <a:latin typeface="NimbusSansLight"/>
              </a:rPr>
              <a:t>.</a:t>
            </a:r>
            <a:endParaRPr lang="en-US" b="1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aa-ET" b="1" dirty="0"/>
          </a:p>
        </p:txBody>
      </p:sp>
      <p:pic>
        <p:nvPicPr>
          <p:cNvPr id="5122" name="Picture 2" descr="Firewood, seen here on August 22, 2015, is largely used for cooking in sub-Saharan Africa.">
            <a:extLst>
              <a:ext uri="{FF2B5EF4-FFF2-40B4-BE49-F238E27FC236}">
                <a16:creationId xmlns:a16="http://schemas.microsoft.com/office/drawing/2014/main" xmlns="" id="{3A306C02-96FE-4535-89F4-0D75EF143E9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" y="1825625"/>
            <a:ext cx="5181600" cy="503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26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86FC8F-BD52-4185-92BC-604E107D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verta-SemiBold"/>
              </a:rPr>
              <a:t>Traditional cooking methods are putting women at risk</a:t>
            </a:r>
            <a:br>
              <a:rPr lang="en-US" b="0" i="0" dirty="0">
                <a:solidFill>
                  <a:srgbClr val="333333"/>
                </a:solidFill>
                <a:effectLst/>
                <a:latin typeface="Averta-SemiBold"/>
              </a:rPr>
            </a:br>
            <a:endParaRPr lang="aa-ET" dirty="0"/>
          </a:p>
        </p:txBody>
      </p:sp>
      <p:pic>
        <p:nvPicPr>
          <p:cNvPr id="6146" name="Picture 2" descr="Traditional cooking methods are putting women at risk">
            <a:extLst>
              <a:ext uri="{FF2B5EF4-FFF2-40B4-BE49-F238E27FC236}">
                <a16:creationId xmlns:a16="http://schemas.microsoft.com/office/drawing/2014/main" xmlns="" id="{815C9E6D-7130-49F2-8B20-E604FE62E0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90688"/>
            <a:ext cx="6019800" cy="467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E6FC5A-A81C-45F9-999A-D4C309F28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674943"/>
          </a:xfrm>
        </p:spPr>
        <p:txBody>
          <a:bodyPr/>
          <a:lstStyle/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NimbusSansLight"/>
              </a:rPr>
              <a:t>Three </a:t>
            </a:r>
            <a:r>
              <a:rPr lang="en-US" b="0" i="0" u="none" strike="noStrike" dirty="0">
                <a:solidFill>
                  <a:srgbClr val="2A58D6"/>
                </a:solidFill>
                <a:effectLst/>
                <a:latin typeface="NimbusSansLight"/>
                <a:hlinkClick r:id="rId3"/>
              </a:rPr>
              <a:t>billion</a:t>
            </a:r>
            <a:r>
              <a:rPr lang="en-US" b="0" i="0" dirty="0">
                <a:solidFill>
                  <a:srgbClr val="333333"/>
                </a:solidFill>
                <a:effectLst/>
                <a:latin typeface="NimbusSansLight"/>
              </a:rPr>
              <a:t> people in the world face seared eyes from burning wood every day. </a:t>
            </a:r>
          </a:p>
          <a:p>
            <a:pPr algn="just"/>
            <a:endParaRPr lang="en-US" b="0" i="0" dirty="0">
              <a:solidFill>
                <a:srgbClr val="333333"/>
              </a:solidFill>
              <a:effectLst/>
              <a:latin typeface="NimbusSansLight"/>
            </a:endParaRPr>
          </a:p>
          <a:p>
            <a:pPr algn="just"/>
            <a:r>
              <a:rPr lang="en-US" b="0" i="0" u="none" strike="noStrike" dirty="0">
                <a:solidFill>
                  <a:srgbClr val="2A58D6"/>
                </a:solidFill>
                <a:effectLst/>
                <a:latin typeface="NimbusSansLight"/>
                <a:hlinkClick r:id="rId4"/>
              </a:rPr>
              <a:t>95%</a:t>
            </a:r>
            <a:r>
              <a:rPr lang="en-US" b="0" i="0" dirty="0">
                <a:solidFill>
                  <a:srgbClr val="333333"/>
                </a:solidFill>
                <a:effectLst/>
                <a:latin typeface="NimbusSansLight"/>
              </a:rPr>
              <a:t> of whom are from developing nations in Africa and Asia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833630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E41956-A56F-497B-AFF7-1312C5CAE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8255"/>
            <a:ext cx="12115800" cy="1325563"/>
          </a:xfrm>
        </p:spPr>
        <p:txBody>
          <a:bodyPr/>
          <a:lstStyle/>
          <a:p>
            <a:pPr algn="ctr"/>
            <a:r>
              <a:rPr lang="en-US" b="1" dirty="0"/>
              <a:t>FOOD HEATING AND CD SELLING</a:t>
            </a:r>
            <a:endParaRPr lang="aa-ET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98C6CF9-7689-4613-95AA-D15C2D38BB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8920"/>
            <a:ext cx="6019800" cy="479907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760DC11-9055-4672-89CD-073AE5C1FF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3" y="1825625"/>
            <a:ext cx="6019798" cy="5014120"/>
          </a:xfrm>
        </p:spPr>
      </p:pic>
    </p:spTree>
    <p:extLst>
      <p:ext uri="{BB962C8B-B14F-4D97-AF65-F5344CB8AC3E}">
        <p14:creationId xmlns:p14="http://schemas.microsoft.com/office/powerpoint/2010/main" val="231507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825DF-BDF6-48F6-BF18-D4C7BE670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OUR STORY SO FAR</a:t>
            </a:r>
            <a:endParaRPr lang="aa-E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8BFF5A-D8E9-4BA3-8E32-BD1DA95DA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2"/>
          </a:xfrm>
        </p:spPr>
        <p:txBody>
          <a:bodyPr>
            <a:normAutofit/>
          </a:bodyPr>
          <a:lstStyle/>
          <a:p>
            <a:r>
              <a:rPr lang="en-US" sz="3200" dirty="0"/>
              <a:t>I shall speak through the various picture and demonstrate practically in the available time our short walk to contribute in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the quest for zero carbon energy,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sustainable environment,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access to electricity,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clean cooking,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 waste to Energy,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waste to wealth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Capacity building/</a:t>
            </a:r>
            <a:r>
              <a:rPr lang="en-US" sz="3200" dirty="0" err="1"/>
              <a:t>advocay</a:t>
            </a:r>
            <a:r>
              <a:rPr lang="en-US" sz="3200" dirty="0"/>
              <a:t> etc</a:t>
            </a:r>
            <a:endParaRPr lang="aa-ET" sz="3200" dirty="0"/>
          </a:p>
        </p:txBody>
      </p:sp>
    </p:spTree>
    <p:extLst>
      <p:ext uri="{BB962C8B-B14F-4D97-AF65-F5344CB8AC3E}">
        <p14:creationId xmlns:p14="http://schemas.microsoft.com/office/powerpoint/2010/main" val="36588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8D8E5F-67DC-4F01-AB4E-A429DDD2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DEPLOYMENT &amp; USE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aa-E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9F1D7E-43C0-4DCC-BA11-9306B3EF0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/>
          <a:lstStyle/>
          <a:p>
            <a:pPr algn="ctr" fontAlgn="base"/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A Vision </a:t>
            </a:r>
            <a:r>
              <a:rPr lang="en-US" b="0" i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in</a:t>
            </a:r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 Motion!</a:t>
            </a:r>
          </a:p>
          <a:p>
            <a:endParaRPr lang="aa-E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FA4E5D-9E82-4520-8FDF-3C65D43F2A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781"/>
            <a:ext cx="4079631" cy="2896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39C3C8-843E-47E8-8DF6-924753B63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74" y="662780"/>
            <a:ext cx="4220309" cy="2896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A4E28C-E1EB-4CBE-848D-ED476512D8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31443" y="298563"/>
            <a:ext cx="2896345" cy="3624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8ADE31B-18E8-48FB-8A0D-9B9D70725E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1668"/>
            <a:ext cx="4079631" cy="3186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CF0228-6C96-4EE0-A266-EE88E035CB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7225" y="3148817"/>
            <a:ext cx="3186332" cy="4232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CF797E6-3E67-42BF-AB19-356A31D9CD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28" y="3671666"/>
            <a:ext cx="3624772" cy="318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87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525</Words>
  <Application>Microsoft Office PowerPoint</Application>
  <PresentationFormat>Widescreen</PresentationFormat>
  <Paragraphs>122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arial</vt:lpstr>
      <vt:lpstr>arial</vt:lpstr>
      <vt:lpstr>Averta-SemiBold</vt:lpstr>
      <vt:lpstr>Calibri</vt:lpstr>
      <vt:lpstr>Calibri Light</vt:lpstr>
      <vt:lpstr>Georgia</vt:lpstr>
      <vt:lpstr>Gill Sans MT</vt:lpstr>
      <vt:lpstr>NexusSan</vt:lpstr>
      <vt:lpstr>NimbusSansLight</vt:lpstr>
      <vt:lpstr>Open Sans</vt:lpstr>
      <vt:lpstr>PT Serif</vt:lpstr>
      <vt:lpstr>Raleway</vt:lpstr>
      <vt:lpstr>Roboto</vt:lpstr>
      <vt:lpstr>Times New Roman</vt:lpstr>
      <vt:lpstr>Wingdings</vt:lpstr>
      <vt:lpstr>Wingdings 2</vt:lpstr>
      <vt:lpstr>Zilla Slab</vt:lpstr>
      <vt:lpstr>Office Theme</vt:lpstr>
      <vt:lpstr> THE DEVELOPMENT AND DEPLOYMENT OF CLEAN ENERGY TECHNOLOGIES – CASE STUDIES </vt:lpstr>
      <vt:lpstr>PRESENTATION SUMMARY</vt:lpstr>
      <vt:lpstr> THE DEVELOPMENT, DEPLOYMENT , USE &amp; OUTCOMES </vt:lpstr>
      <vt:lpstr>Girl spotted using ATM light for assignment gets FCMB scholarship </vt:lpstr>
      <vt:lpstr> Firewood, seen here on August 22, 2015, is largely used for cooking in sub-Saharan Africa.  Pius Utomi Ekepi—Getty Images </vt:lpstr>
      <vt:lpstr>Traditional cooking methods are putting women at risk </vt:lpstr>
      <vt:lpstr>FOOD HEATING AND CD SELLING</vt:lpstr>
      <vt:lpstr>OUR STORY SO FAR</vt:lpstr>
      <vt:lpstr>THE DEPLOYMENT &amp; USE </vt:lpstr>
      <vt:lpstr>THE DEPLOYMENT &amp; USE </vt:lpstr>
      <vt:lpstr>THE DEVELOPMENT, DEPLOYMENT &amp; USE </vt:lpstr>
      <vt:lpstr>COOKING PROCESS, COOKER MODELS</vt:lpstr>
      <vt:lpstr> THE DEVELOPMENT, DEPLOYMENT &amp; USE – AGRIC, HEALTH, SPORTS, MSMSEs/hawkers, caterers etc </vt:lpstr>
      <vt:lpstr>EXPLORER ENERGY RETENTION BAGS</vt:lpstr>
      <vt:lpstr>SOLAR COOKER MODELS</vt:lpstr>
      <vt:lpstr> SOME MODELS OF LOW COST ENERGY EFFICIENT COOKERS </vt:lpstr>
      <vt:lpstr>OUR RANGE OF EXPLOITS WITH BAGS &amp; PRODUCT DEVELOPMENT</vt:lpstr>
      <vt:lpstr>OUR RANGE OF EXPLOITS WITH BAGS &amp; PRODUCT DEVELOPMENT</vt:lpstr>
      <vt:lpstr>OUR ROOFTOP INSTALLATION AND CAPACITY BUILDING EXPERIENCE</vt:lpstr>
      <vt:lpstr>ABUAD DOUBLE LIGHT PROJECT – OLOGUNJA   &amp; IDODO VILLAGE FARM SETTLEMENTS</vt:lpstr>
      <vt:lpstr>ABUAD PICOLUMINAIRE PROJECT</vt:lpstr>
      <vt:lpstr>RET PRODUCT DEVELOPMENT  &amp; CAPACITY DEVELOPMENT PROJECT</vt:lpstr>
      <vt:lpstr>GOING FORWARD/CONCLUDING REMARKS</vt:lpstr>
      <vt:lpstr>THANK YOU FOR LISTENING</vt:lpstr>
      <vt:lpstr>CONTACTS</vt:lpstr>
      <vt:lpstr>ABOUT THE AUTHOR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ABUAD?</dc:title>
  <dc:creator>HP</dc:creator>
  <cp:lastModifiedBy>user</cp:lastModifiedBy>
  <cp:revision>10</cp:revision>
  <dcterms:created xsi:type="dcterms:W3CDTF">2020-06-10T15:16:02Z</dcterms:created>
  <dcterms:modified xsi:type="dcterms:W3CDTF">2020-09-27T19:45:32Z</dcterms:modified>
</cp:coreProperties>
</file>